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FEDDF5-DA7C-444B-A984-DDFF2083D4BC}">
  <a:tblStyle styleId="{3FFEDDF5-DA7C-444B-A984-DDFF2083D4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5106bd5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5106bd5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614450d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614450d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2f248cc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2f248cc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55a834a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55a834a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55a834a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55a834a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55a834a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55a834a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55a834a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55a834a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44933a8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44933a8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2f248cc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2f248cc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2f248cc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2f248cc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6a1a0cd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6a1a0cd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2f248cc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2f248cc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5106bd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5106bd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5106bd5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5106bd5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5106bd5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5106bd5c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5106bd5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5106bd5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www.reuters.com/pictures/wildfires-devastate-british-columbia-interior-communities-2023-08-24/7D77Z5R4KZNMNOOIQASJ7DONK4/" TargetMode="External"/><Relationship Id="rId5" Type="http://schemas.openxmlformats.org/officeDocument/2006/relationships/image" Target="../media/image1.png"/><Relationship Id="rId6" Type="http://schemas.openxmlformats.org/officeDocument/2006/relationships/hyperlink" Target="https://en.wikipedia.org/wiki/Effects_of_Hurricane_Matthew_in_Haiti" TargetMode="External"/><Relationship Id="rId7" Type="http://schemas.openxmlformats.org/officeDocument/2006/relationships/image" Target="../media/image14.png"/><Relationship Id="rId8" Type="http://schemas.openxmlformats.org/officeDocument/2006/relationships/hyperlink" Target="https://www.weather.gov/bgm/pastFloodSeptember0720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09675" y="4002375"/>
            <a:ext cx="8522700" cy="647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1600"/>
          </a:p>
          <a:p>
            <a:pPr indent="0" lvl="0" marL="0" rtl="0" algn="r">
              <a:spcBef>
                <a:spcPts val="0"/>
              </a:spcBef>
              <a:spcAft>
                <a:spcPts val="0"/>
              </a:spcAft>
              <a:buNone/>
            </a:pPr>
            <a:r>
              <a:rPr lang="en" sz="7225"/>
              <a:t>DS-5500</a:t>
            </a:r>
            <a:endParaRPr sz="7225"/>
          </a:p>
          <a:p>
            <a:pPr indent="0" lvl="0" marL="0" rtl="0" algn="r">
              <a:spcBef>
                <a:spcPts val="0"/>
              </a:spcBef>
              <a:spcAft>
                <a:spcPts val="0"/>
              </a:spcAft>
              <a:buNone/>
            </a:pPr>
            <a:r>
              <a:t/>
            </a:r>
            <a:endParaRPr sz="7225"/>
          </a:p>
          <a:p>
            <a:pPr indent="0" lvl="0" marL="0" rtl="0" algn="r">
              <a:spcBef>
                <a:spcPts val="0"/>
              </a:spcBef>
              <a:spcAft>
                <a:spcPts val="0"/>
              </a:spcAft>
              <a:buNone/>
            </a:pPr>
            <a:r>
              <a:rPr lang="en" sz="7225">
                <a:solidFill>
                  <a:srgbClr val="FF0000"/>
                </a:solidFill>
              </a:rPr>
              <a:t>By:</a:t>
            </a:r>
            <a:r>
              <a:rPr lang="en" sz="7225"/>
              <a:t> </a:t>
            </a:r>
            <a:r>
              <a:rPr lang="en" sz="7225">
                <a:solidFill>
                  <a:schemeClr val="dk1"/>
                </a:solidFill>
              </a:rPr>
              <a:t>Sean Klein, Kevin Russell, Ataish Nehra</a:t>
            </a:r>
            <a:endParaRPr sz="7225">
              <a:solidFill>
                <a:schemeClr val="dk1"/>
              </a:solidFill>
            </a:endParaRPr>
          </a:p>
        </p:txBody>
      </p:sp>
      <p:pic>
        <p:nvPicPr>
          <p:cNvPr id="55" name="Google Shape;55;p13"/>
          <p:cNvPicPr preferRelativeResize="0"/>
          <p:nvPr/>
        </p:nvPicPr>
        <p:blipFill rotWithShape="1">
          <a:blip r:embed="rId3">
            <a:alphaModFix/>
          </a:blip>
          <a:srcRect b="40334" l="24232" r="26109" t="0"/>
          <a:stretch/>
        </p:blipFill>
        <p:spPr>
          <a:xfrm>
            <a:off x="1720150" y="152400"/>
            <a:ext cx="5535900" cy="3800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1050950" y="1020550"/>
            <a:ext cx="7326100" cy="3850075"/>
          </a:xfrm>
          <a:prstGeom prst="rect">
            <a:avLst/>
          </a:prstGeom>
          <a:noFill/>
          <a:ln>
            <a:noFill/>
          </a:ln>
        </p:spPr>
      </p:pic>
      <p:sp>
        <p:nvSpPr>
          <p:cNvPr id="120" name="Google Shape;120;p22"/>
          <p:cNvSpPr txBox="1"/>
          <p:nvPr/>
        </p:nvSpPr>
        <p:spPr>
          <a:xfrm>
            <a:off x="160550" y="288950"/>
            <a:ext cx="482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Natural Disasters Over Time.</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590650" y="1076750"/>
            <a:ext cx="7780625" cy="4132125"/>
          </a:xfrm>
          <a:prstGeom prst="rect">
            <a:avLst/>
          </a:prstGeom>
          <a:noFill/>
          <a:ln>
            <a:noFill/>
          </a:ln>
        </p:spPr>
      </p:pic>
      <p:sp>
        <p:nvSpPr>
          <p:cNvPr id="126" name="Google Shape;126;p23"/>
          <p:cNvSpPr txBox="1"/>
          <p:nvPr/>
        </p:nvSpPr>
        <p:spPr>
          <a:xfrm>
            <a:off x="160550" y="288950"/>
            <a:ext cx="482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Feature Importance</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just">
              <a:lnSpc>
                <a:spcPct val="150000"/>
              </a:lnSpc>
              <a:spcBef>
                <a:spcPts val="0"/>
              </a:spcBef>
              <a:spcAft>
                <a:spcPts val="0"/>
              </a:spcAft>
              <a:buClr>
                <a:schemeClr val="dk1"/>
              </a:buClr>
              <a:buSzPct val="100000"/>
              <a:buChar char="●"/>
            </a:pPr>
            <a:r>
              <a:rPr lang="en">
                <a:solidFill>
                  <a:schemeClr val="dk1"/>
                </a:solidFill>
              </a:rPr>
              <a:t>We are going to be build an LSTM, Forward-Forward RNN, and Attention Neural Networks.</a:t>
            </a:r>
            <a:endParaRPr>
              <a:solidFill>
                <a:schemeClr val="dk1"/>
              </a:solidFill>
            </a:endParaRPr>
          </a:p>
          <a:p>
            <a:pPr indent="-334327" lvl="0" marL="457200" rtl="0" algn="just">
              <a:lnSpc>
                <a:spcPct val="150000"/>
              </a:lnSpc>
              <a:spcBef>
                <a:spcPts val="0"/>
              </a:spcBef>
              <a:spcAft>
                <a:spcPts val="0"/>
              </a:spcAft>
              <a:buClr>
                <a:schemeClr val="dk1"/>
              </a:buClr>
              <a:buSzPct val="100000"/>
              <a:buChar char="●"/>
            </a:pPr>
            <a:r>
              <a:rPr lang="en">
                <a:solidFill>
                  <a:schemeClr val="dk1"/>
                </a:solidFill>
              </a:rPr>
              <a:t>Our Goal is to compare and contrast how these different architectures perform on the data set that we constructed.</a:t>
            </a:r>
            <a:endParaRPr>
              <a:solidFill>
                <a:schemeClr val="dk1"/>
              </a:solidFill>
            </a:endParaRPr>
          </a:p>
          <a:p>
            <a:pPr indent="-334327" lvl="0" marL="457200" rtl="0" algn="just">
              <a:lnSpc>
                <a:spcPct val="150000"/>
              </a:lnSpc>
              <a:spcBef>
                <a:spcPts val="0"/>
              </a:spcBef>
              <a:spcAft>
                <a:spcPts val="0"/>
              </a:spcAft>
              <a:buClr>
                <a:schemeClr val="dk1"/>
              </a:buClr>
              <a:buSzPct val="100000"/>
              <a:buChar char="●"/>
            </a:pPr>
            <a:r>
              <a:rPr lang="en">
                <a:solidFill>
                  <a:schemeClr val="dk1"/>
                </a:solidFill>
              </a:rPr>
              <a:t>We will be performing a basic regression model to act as a base-case for our comparisons.</a:t>
            </a:r>
            <a:endParaRPr>
              <a:solidFill>
                <a:schemeClr val="dk1"/>
              </a:solidFill>
            </a:endParaRPr>
          </a:p>
          <a:p>
            <a:pPr indent="-334327" lvl="0" marL="457200" rtl="0" algn="just">
              <a:lnSpc>
                <a:spcPct val="150000"/>
              </a:lnSpc>
              <a:spcBef>
                <a:spcPts val="0"/>
              </a:spcBef>
              <a:spcAft>
                <a:spcPts val="0"/>
              </a:spcAft>
              <a:buClr>
                <a:schemeClr val="dk1"/>
              </a:buClr>
              <a:buSzPct val="100000"/>
              <a:buChar char="●"/>
            </a:pPr>
            <a:r>
              <a:rPr lang="en">
                <a:solidFill>
                  <a:schemeClr val="dk1"/>
                </a:solidFill>
              </a:rPr>
              <a:t>LTSM and Attention Neural Networks are two of the </a:t>
            </a:r>
            <a:r>
              <a:rPr lang="en">
                <a:solidFill>
                  <a:schemeClr val="dk1"/>
                </a:solidFill>
              </a:rPr>
              <a:t>leading</a:t>
            </a:r>
            <a:r>
              <a:rPr lang="en">
                <a:solidFill>
                  <a:schemeClr val="dk1"/>
                </a:solidFill>
              </a:rPr>
              <a:t> models in Data Science.</a:t>
            </a:r>
            <a:endParaRPr>
              <a:solidFill>
                <a:schemeClr val="dk1"/>
              </a:solidFill>
            </a:endParaRPr>
          </a:p>
          <a:p>
            <a:pPr indent="-334327" lvl="0" marL="457200" rtl="0" algn="just">
              <a:lnSpc>
                <a:spcPct val="150000"/>
              </a:lnSpc>
              <a:spcBef>
                <a:spcPts val="0"/>
              </a:spcBef>
              <a:spcAft>
                <a:spcPts val="0"/>
              </a:spcAft>
              <a:buClr>
                <a:schemeClr val="dk1"/>
              </a:buClr>
              <a:buSzPct val="100000"/>
              <a:buChar char="●"/>
            </a:pPr>
            <a:r>
              <a:rPr lang="en">
                <a:solidFill>
                  <a:schemeClr val="dk1"/>
                </a:solidFill>
              </a:rPr>
              <a:t>The </a:t>
            </a:r>
            <a:r>
              <a:rPr lang="en">
                <a:solidFill>
                  <a:schemeClr val="dk1"/>
                </a:solidFill>
              </a:rPr>
              <a:t>Forward-Forward</a:t>
            </a:r>
            <a:r>
              <a:rPr lang="en">
                <a:solidFill>
                  <a:schemeClr val="dk1"/>
                </a:solidFill>
              </a:rPr>
              <a:t> RNN is a more </a:t>
            </a:r>
            <a:r>
              <a:rPr lang="en">
                <a:solidFill>
                  <a:schemeClr val="dk1"/>
                </a:solidFill>
              </a:rPr>
              <a:t>theoretical</a:t>
            </a:r>
            <a:r>
              <a:rPr lang="en">
                <a:solidFill>
                  <a:schemeClr val="dk1"/>
                </a:solidFill>
              </a:rPr>
              <a:t> architecture in comparison to the others that doesn’t use back </a:t>
            </a:r>
            <a:r>
              <a:rPr lang="en">
                <a:solidFill>
                  <a:schemeClr val="dk1"/>
                </a:solidFill>
              </a:rPr>
              <a:t>propagation.</a:t>
            </a:r>
            <a:r>
              <a:rPr lang="en">
                <a:solidFill>
                  <a:schemeClr val="dk1"/>
                </a:solidFill>
              </a:rPr>
              <a:t>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Supervised Forward-Forward Algorithm (Fall Semester) </a:t>
            </a:r>
            <a:endParaRPr/>
          </a:p>
        </p:txBody>
      </p:sp>
      <p:sp>
        <p:nvSpPr>
          <p:cNvPr id="138" name="Google Shape;138;p25"/>
          <p:cNvSpPr txBox="1"/>
          <p:nvPr>
            <p:ph idx="1" type="body"/>
          </p:nvPr>
        </p:nvSpPr>
        <p:spPr>
          <a:xfrm>
            <a:off x="311700" y="1152475"/>
            <a:ext cx="4594200" cy="3416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Uses two forward passes with positive and negative goodness to classify inputs</a:t>
            </a:r>
            <a:endParaRPr sz="1500"/>
          </a:p>
          <a:p>
            <a:pPr indent="-323850" lvl="0" marL="457200" rtl="0" algn="l">
              <a:spcBef>
                <a:spcPts val="0"/>
              </a:spcBef>
              <a:spcAft>
                <a:spcPts val="0"/>
              </a:spcAft>
              <a:buSzPts val="1500"/>
              <a:buChar char="●"/>
            </a:pPr>
            <a:r>
              <a:rPr lang="en" sz="1500"/>
              <a:t>Each layer is trained independently where positive goodness is maximized while negative goodness is minimized</a:t>
            </a:r>
            <a:endParaRPr sz="1500"/>
          </a:p>
          <a:p>
            <a:pPr indent="-323850" lvl="0" marL="457200" rtl="0" algn="l">
              <a:spcBef>
                <a:spcPts val="0"/>
              </a:spcBef>
              <a:spcAft>
                <a:spcPts val="0"/>
              </a:spcAft>
              <a:buSzPts val="1500"/>
              <a:buChar char="●"/>
            </a:pPr>
            <a:r>
              <a:rPr lang="en" sz="1500"/>
              <a:t>Hot encoding is used to corrupt or classify inputs for training</a:t>
            </a:r>
            <a:endParaRPr sz="1500"/>
          </a:p>
          <a:p>
            <a:pPr indent="-323850" lvl="0" marL="457200" rtl="0" algn="l">
              <a:spcBef>
                <a:spcPts val="0"/>
              </a:spcBef>
              <a:spcAft>
                <a:spcPts val="0"/>
              </a:spcAft>
              <a:buSzPts val="1500"/>
              <a:buChar char="●"/>
            </a:pPr>
            <a:r>
              <a:rPr lang="en" sz="1500"/>
              <a:t>Training on MNIST yielded a 98% accuracy with hand-tuning.</a:t>
            </a:r>
            <a:endParaRPr sz="1500"/>
          </a:p>
          <a:p>
            <a:pPr indent="-323850" lvl="0" marL="457200" rtl="0" algn="l">
              <a:spcBef>
                <a:spcPts val="0"/>
              </a:spcBef>
              <a:spcAft>
                <a:spcPts val="0"/>
              </a:spcAft>
              <a:buSzPts val="1500"/>
              <a:buChar char="●"/>
            </a:pPr>
            <a:r>
              <a:rPr lang="en" sz="1500"/>
              <a:t>Earlier layers doesn’t learn from later layers because there is no backward correction of errors. An RNN would need to be built to fix this issue.</a:t>
            </a:r>
            <a:endParaRPr sz="1500"/>
          </a:p>
        </p:txBody>
      </p:sp>
      <p:pic>
        <p:nvPicPr>
          <p:cNvPr id="139" name="Google Shape;139;p25"/>
          <p:cNvPicPr preferRelativeResize="0"/>
          <p:nvPr/>
        </p:nvPicPr>
        <p:blipFill>
          <a:blip r:embed="rId3">
            <a:alphaModFix/>
          </a:blip>
          <a:stretch>
            <a:fillRect/>
          </a:stretch>
        </p:blipFill>
        <p:spPr>
          <a:xfrm>
            <a:off x="5603150" y="1670050"/>
            <a:ext cx="2952750" cy="238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Forward-Forward RNN Architecture (Part One)</a:t>
            </a:r>
            <a:endParaRPr/>
          </a:p>
        </p:txBody>
      </p:sp>
      <p:pic>
        <p:nvPicPr>
          <p:cNvPr id="145" name="Google Shape;145;p26"/>
          <p:cNvPicPr preferRelativeResize="0"/>
          <p:nvPr/>
        </p:nvPicPr>
        <p:blipFill>
          <a:blip r:embed="rId3">
            <a:alphaModFix/>
          </a:blip>
          <a:stretch>
            <a:fillRect/>
          </a:stretch>
        </p:blipFill>
        <p:spPr>
          <a:xfrm>
            <a:off x="683888" y="1114809"/>
            <a:ext cx="7776225" cy="354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Forward-Forward RNN Architecture (Part Two)</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Extending the Forward-Forward Algorithm by applying Using Fast Weights to Attend the Past.</a:t>
            </a:r>
            <a:endParaRPr/>
          </a:p>
          <a:p>
            <a:pPr indent="-342900" lvl="0" marL="457200" rtl="0" algn="l">
              <a:spcBef>
                <a:spcPts val="0"/>
              </a:spcBef>
              <a:spcAft>
                <a:spcPts val="0"/>
              </a:spcAft>
              <a:buSzPts val="1800"/>
              <a:buChar char="●"/>
            </a:pPr>
            <a:r>
              <a:rPr lang="en"/>
              <a:t>RNN architecture will require tweaking whether fast weight is dropped after step interval or is retained.</a:t>
            </a:r>
            <a:endParaRPr/>
          </a:p>
          <a:p>
            <a:pPr indent="-342900" lvl="0" marL="457200" rtl="0" algn="l">
              <a:spcBef>
                <a:spcPts val="0"/>
              </a:spcBef>
              <a:spcAft>
                <a:spcPts val="0"/>
              </a:spcAft>
              <a:buSzPts val="1800"/>
              <a:buChar char="●"/>
            </a:pPr>
            <a:r>
              <a:rPr lang="en"/>
              <a:t>Not sure whether a secondary fast weight and h(t) is needed for the negative weight or if the positive and negative signal can share the weight and h(t)</a:t>
            </a:r>
            <a:endParaRPr/>
          </a:p>
          <a:p>
            <a:pPr indent="-342900" lvl="0" marL="457200" rtl="0" algn="l">
              <a:spcBef>
                <a:spcPts val="0"/>
              </a:spcBef>
              <a:spcAft>
                <a:spcPts val="0"/>
              </a:spcAft>
              <a:buSzPts val="1800"/>
              <a:buChar char="●"/>
            </a:pPr>
            <a:r>
              <a:rPr lang="en"/>
              <a:t>Initial experiments will use previous forward-forward (supervised) method paired with new architecture before adjusting architecture accordingly.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Forward-Forward RNN Architecture (Part Three)</a:t>
            </a:r>
            <a:endParaRPr/>
          </a:p>
        </p:txBody>
      </p:sp>
      <p:sp>
        <p:nvSpPr>
          <p:cNvPr id="157" name="Google Shape;157;p28"/>
          <p:cNvSpPr txBox="1"/>
          <p:nvPr>
            <p:ph idx="1" type="body"/>
          </p:nvPr>
        </p:nvSpPr>
        <p:spPr>
          <a:xfrm>
            <a:off x="311700" y="1152475"/>
            <a:ext cx="42129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Fast learning </a:t>
            </a:r>
            <a:r>
              <a:rPr lang="en"/>
              <a:t>will be tested and researched as a </a:t>
            </a:r>
            <a:r>
              <a:rPr lang="en"/>
              <a:t>secondary extension</a:t>
            </a:r>
            <a:r>
              <a:rPr lang="en"/>
              <a:t>.</a:t>
            </a:r>
            <a:endParaRPr/>
          </a:p>
          <a:p>
            <a:pPr indent="-342900" lvl="0" marL="457200" rtl="0" algn="l">
              <a:spcBef>
                <a:spcPts val="0"/>
              </a:spcBef>
              <a:spcAft>
                <a:spcPts val="0"/>
              </a:spcAft>
              <a:buSzPts val="1800"/>
              <a:buChar char="●"/>
            </a:pPr>
            <a:r>
              <a:rPr lang="en"/>
              <a:t>Fast learning will allow the goodness function to be trained independently from RNN circuit activities.</a:t>
            </a:r>
            <a:endParaRPr/>
          </a:p>
          <a:p>
            <a:pPr indent="-342900" lvl="0" marL="457200" rtl="0" algn="l">
              <a:spcBef>
                <a:spcPts val="0"/>
              </a:spcBef>
              <a:spcAft>
                <a:spcPts val="0"/>
              </a:spcAft>
              <a:buSzPts val="1800"/>
              <a:buChar char="●"/>
            </a:pPr>
            <a:r>
              <a:rPr lang="en"/>
              <a:t>Previous experiment confirmed hidden activities passed to proceeding layers is independent from goodness function being trained.</a:t>
            </a:r>
            <a:endParaRPr/>
          </a:p>
        </p:txBody>
      </p:sp>
      <p:pic>
        <p:nvPicPr>
          <p:cNvPr id="158" name="Google Shape;158;p28"/>
          <p:cNvPicPr preferRelativeResize="0"/>
          <p:nvPr/>
        </p:nvPicPr>
        <p:blipFill>
          <a:blip r:embed="rId3">
            <a:alphaModFix/>
          </a:blip>
          <a:stretch>
            <a:fillRect/>
          </a:stretch>
        </p:blipFill>
        <p:spPr>
          <a:xfrm>
            <a:off x="4572000" y="1595100"/>
            <a:ext cx="4314600" cy="21879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Conclusion/Questions/Future Plans.</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Decide the basic model and 1-2 extra advanced models so that we can compare their performance.</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Accordingly do data manipulations (if required).</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For now we have enough data, with a lot of features. Hence, we are sure of not lacking in the database required for building a model for our problem statement.</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We have also created a webapp using RShiny, that will display EDA on our datasets (will be included in GitHub Repo).</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Mapping Water bodies to nearest Land mass.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1631700" cy="11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Problem Statement.</a:t>
            </a:r>
            <a:endParaRPr sz="2320"/>
          </a:p>
        </p:txBody>
      </p:sp>
      <p:sp>
        <p:nvSpPr>
          <p:cNvPr id="61" name="Google Shape;61;p14"/>
          <p:cNvSpPr txBox="1"/>
          <p:nvPr>
            <p:ph idx="1" type="body"/>
          </p:nvPr>
        </p:nvSpPr>
        <p:spPr>
          <a:xfrm>
            <a:off x="311700" y="2193850"/>
            <a:ext cx="8520600" cy="28761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Clr>
                <a:schemeClr val="dk1"/>
              </a:buClr>
              <a:buSzPts val="1800"/>
              <a:buChar char="●"/>
            </a:pPr>
            <a:r>
              <a:rPr lang="en">
                <a:solidFill>
                  <a:schemeClr val="dk1"/>
                </a:solidFill>
              </a:rPr>
              <a:t>As the climate worsens, there has been an increase in the amount of natural disasters that occur.</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Our goal is to find trends for natural disasters in relation to the effects of climate change.</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We aim to be able to be able to predict natural disaster </a:t>
            </a:r>
            <a:r>
              <a:rPr lang="en">
                <a:solidFill>
                  <a:schemeClr val="dk1"/>
                </a:solidFill>
              </a:rPr>
              <a:t>occurrences</a:t>
            </a:r>
            <a:r>
              <a:rPr lang="en">
                <a:solidFill>
                  <a:schemeClr val="dk1"/>
                </a:solidFill>
              </a:rPr>
              <a:t> and discover which climate change affects are the best predictors for Natural Disasters</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If time permits we would like to be able to predict the locations and types of disasters. But firstly we are focusing on predicting the amount.</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For our analysis, we will be employing complex neural network models </a:t>
            </a:r>
            <a:endParaRPr>
              <a:solidFill>
                <a:schemeClr val="dk1"/>
              </a:solidFill>
            </a:endParaRPr>
          </a:p>
        </p:txBody>
      </p:sp>
      <p:pic>
        <p:nvPicPr>
          <p:cNvPr id="62" name="Google Shape;62;p14"/>
          <p:cNvPicPr preferRelativeResize="0"/>
          <p:nvPr/>
        </p:nvPicPr>
        <p:blipFill>
          <a:blip r:embed="rId3">
            <a:alphaModFix/>
          </a:blip>
          <a:stretch>
            <a:fillRect/>
          </a:stretch>
        </p:blipFill>
        <p:spPr>
          <a:xfrm>
            <a:off x="1943550" y="82525"/>
            <a:ext cx="2703173" cy="1802099"/>
          </a:xfrm>
          <a:prstGeom prst="rect">
            <a:avLst/>
          </a:prstGeom>
          <a:noFill/>
          <a:ln>
            <a:noFill/>
          </a:ln>
        </p:spPr>
      </p:pic>
      <p:sp>
        <p:nvSpPr>
          <p:cNvPr id="63" name="Google Shape;63;p14"/>
          <p:cNvSpPr txBox="1"/>
          <p:nvPr/>
        </p:nvSpPr>
        <p:spPr>
          <a:xfrm>
            <a:off x="1943475" y="1801275"/>
            <a:ext cx="2703300" cy="1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4"/>
              </a:rPr>
              <a:t>https://www.reuters.com/pictures/wildfires-devastate-british-columbia-interior-communities-2023-08-24/7D77Z5R4KZNMNOOIQASJ7DONK4/</a:t>
            </a:r>
            <a:r>
              <a:rPr lang="en" sz="500">
                <a:solidFill>
                  <a:schemeClr val="dk2"/>
                </a:solidFill>
              </a:rPr>
              <a:t> (Chris Hengren)</a:t>
            </a:r>
            <a:endParaRPr sz="500">
              <a:solidFill>
                <a:schemeClr val="dk2"/>
              </a:solidFill>
            </a:endParaRPr>
          </a:p>
        </p:txBody>
      </p:sp>
      <p:pic>
        <p:nvPicPr>
          <p:cNvPr id="64" name="Google Shape;64;p14"/>
          <p:cNvPicPr preferRelativeResize="0"/>
          <p:nvPr/>
        </p:nvPicPr>
        <p:blipFill>
          <a:blip r:embed="rId5">
            <a:alphaModFix/>
          </a:blip>
          <a:stretch>
            <a:fillRect/>
          </a:stretch>
        </p:blipFill>
        <p:spPr>
          <a:xfrm>
            <a:off x="4775281" y="67800"/>
            <a:ext cx="1403981" cy="1831550"/>
          </a:xfrm>
          <a:prstGeom prst="rect">
            <a:avLst/>
          </a:prstGeom>
          <a:noFill/>
          <a:ln>
            <a:noFill/>
          </a:ln>
        </p:spPr>
      </p:pic>
      <p:sp>
        <p:nvSpPr>
          <p:cNvPr id="65" name="Google Shape;65;p14"/>
          <p:cNvSpPr txBox="1"/>
          <p:nvPr/>
        </p:nvSpPr>
        <p:spPr>
          <a:xfrm>
            <a:off x="4790125" y="1820925"/>
            <a:ext cx="1374300" cy="1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6"/>
              </a:rPr>
              <a:t>https://en.wikipedia.org/wiki/Effects_of_Hurricane_Matthew_in_Haiti</a:t>
            </a:r>
            <a:r>
              <a:rPr lang="en" sz="500">
                <a:solidFill>
                  <a:schemeClr val="dk2"/>
                </a:solidFill>
              </a:rPr>
              <a:t> </a:t>
            </a:r>
            <a:endParaRPr sz="500">
              <a:solidFill>
                <a:schemeClr val="dk2"/>
              </a:solidFill>
            </a:endParaRPr>
          </a:p>
        </p:txBody>
      </p:sp>
      <p:pic>
        <p:nvPicPr>
          <p:cNvPr id="66" name="Google Shape;66;p14"/>
          <p:cNvPicPr preferRelativeResize="0"/>
          <p:nvPr/>
        </p:nvPicPr>
        <p:blipFill>
          <a:blip r:embed="rId7">
            <a:alphaModFix/>
          </a:blip>
          <a:stretch>
            <a:fillRect/>
          </a:stretch>
        </p:blipFill>
        <p:spPr>
          <a:xfrm>
            <a:off x="6424358" y="50625"/>
            <a:ext cx="2464968" cy="1848726"/>
          </a:xfrm>
          <a:prstGeom prst="rect">
            <a:avLst/>
          </a:prstGeom>
          <a:noFill/>
          <a:ln>
            <a:noFill/>
          </a:ln>
        </p:spPr>
      </p:pic>
      <p:sp>
        <p:nvSpPr>
          <p:cNvPr id="67" name="Google Shape;67;p14"/>
          <p:cNvSpPr txBox="1"/>
          <p:nvPr/>
        </p:nvSpPr>
        <p:spPr>
          <a:xfrm>
            <a:off x="6655125" y="1820925"/>
            <a:ext cx="2115300" cy="1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8"/>
              </a:rPr>
              <a:t>https://www.weather.gov/bgm/pastFloodSeptember072011</a:t>
            </a:r>
            <a:r>
              <a:rPr lang="en" sz="500">
                <a:solidFill>
                  <a:schemeClr val="dk2"/>
                </a:solidFill>
              </a:rPr>
              <a:t> </a:t>
            </a:r>
            <a:endParaRPr sz="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a:t>
            </a:r>
            <a:endParaRPr/>
          </a:p>
        </p:txBody>
      </p:sp>
      <p:sp>
        <p:nvSpPr>
          <p:cNvPr id="73" name="Google Shape;73;p15"/>
          <p:cNvSpPr txBox="1"/>
          <p:nvPr>
            <p:ph idx="1" type="body"/>
          </p:nvPr>
        </p:nvSpPr>
        <p:spPr>
          <a:xfrm>
            <a:off x="311700" y="1069050"/>
            <a:ext cx="8520600" cy="3983100"/>
          </a:xfrm>
          <a:prstGeom prst="rect">
            <a:avLst/>
          </a:prstGeom>
        </p:spPr>
        <p:txBody>
          <a:bodyPr anchorCtr="0" anchor="t" bIns="91425" lIns="91425" spcFirstLastPara="1" rIns="91425" wrap="square" tIns="91425">
            <a:normAutofit lnSpcReduction="10000"/>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Our data set is a combination of 6 different data sets.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It is a public dataset provided by the IMF in collaboration with many other trusted organizations.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5 of the data sets were used to collect climate change predictor measurements: Forest and Carbon, Land Cover, CO Concentrations, Sea Level, and Surface Temperature.</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sixth data set contains the number of natural disasters that have occured by country as well as globally.</a:t>
            </a:r>
            <a:endParaRPr>
              <a:solidFill>
                <a:schemeClr val="dk1"/>
              </a:solidFill>
            </a:endParaRPr>
          </a:p>
          <a:p>
            <a:pPr indent="-317500" lvl="1" marL="914400" rtl="0" algn="just">
              <a:lnSpc>
                <a:spcPct val="150000"/>
              </a:lnSpc>
              <a:spcBef>
                <a:spcPts val="0"/>
              </a:spcBef>
              <a:spcAft>
                <a:spcPts val="0"/>
              </a:spcAft>
              <a:buClr>
                <a:schemeClr val="dk1"/>
              </a:buClr>
              <a:buSzPts val="1400"/>
              <a:buChar char="○"/>
            </a:pPr>
            <a:r>
              <a:rPr lang="en">
                <a:solidFill>
                  <a:schemeClr val="dk1"/>
                </a:solidFill>
              </a:rPr>
              <a:t>It also contains columns that specifically kept track of the types of natural disasters example: drought, flood.</a:t>
            </a:r>
            <a:endParaRPr sz="1400">
              <a:solidFill>
                <a:schemeClr val="dk1"/>
              </a:solidFill>
            </a:endParaRPr>
          </a:p>
        </p:txBody>
      </p:sp>
      <p:pic>
        <p:nvPicPr>
          <p:cNvPr id="74" name="Google Shape;74;p15"/>
          <p:cNvPicPr preferRelativeResize="0"/>
          <p:nvPr/>
        </p:nvPicPr>
        <p:blipFill>
          <a:blip r:embed="rId3">
            <a:alphaModFix/>
          </a:blip>
          <a:stretch>
            <a:fillRect/>
          </a:stretch>
        </p:blipFill>
        <p:spPr>
          <a:xfrm>
            <a:off x="7580600" y="186250"/>
            <a:ext cx="1069775" cy="109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Structure</a:t>
            </a:r>
            <a:endParaRPr/>
          </a:p>
        </p:txBody>
      </p:sp>
      <p:graphicFrame>
        <p:nvGraphicFramePr>
          <p:cNvPr id="80" name="Google Shape;80;p16"/>
          <p:cNvGraphicFramePr/>
          <p:nvPr/>
        </p:nvGraphicFramePr>
        <p:xfrm>
          <a:off x="898300" y="1353800"/>
          <a:ext cx="3000000" cy="3000000"/>
        </p:xfrm>
        <a:graphic>
          <a:graphicData uri="http://schemas.openxmlformats.org/drawingml/2006/table">
            <a:tbl>
              <a:tblPr>
                <a:noFill/>
                <a:tableStyleId>{3FFEDDF5-DA7C-444B-A984-DDFF2083D4BC}</a:tableStyleId>
              </a:tblPr>
              <a:tblGrid>
                <a:gridCol w="7239000"/>
              </a:tblGrid>
              <a:tr h="943600">
                <a:tc>
                  <a:txBody>
                    <a:bodyPr/>
                    <a:lstStyle/>
                    <a:p>
                      <a:pPr indent="0" lvl="0" marL="0" rtl="0" algn="l">
                        <a:spcBef>
                          <a:spcPts val="0"/>
                        </a:spcBef>
                        <a:spcAft>
                          <a:spcPts val="0"/>
                        </a:spcAft>
                        <a:buNone/>
                      </a:pPr>
                      <a:r>
                        <a:rPr lang="en"/>
                        <a:t>The dataset is comprised of 930 rows and 74 columns.</a:t>
                      </a:r>
                      <a:endParaRPr/>
                    </a:p>
                  </a:txBody>
                  <a:tcPr marT="91425" marB="91425" marR="91425" marL="91425"/>
                </a:tc>
              </a:tr>
              <a:tr h="943600">
                <a:tc>
                  <a:txBody>
                    <a:bodyPr/>
                    <a:lstStyle/>
                    <a:p>
                      <a:pPr indent="0" lvl="0" marL="0" rtl="0" algn="l">
                        <a:spcBef>
                          <a:spcPts val="0"/>
                        </a:spcBef>
                        <a:spcAft>
                          <a:spcPts val="0"/>
                        </a:spcAft>
                        <a:buNone/>
                      </a:pPr>
                      <a:r>
                        <a:rPr lang="en"/>
                        <a:t>It was constructed from 6 different dataset. It was combined using the country and date/year data set.</a:t>
                      </a:r>
                      <a:endParaRPr/>
                    </a:p>
                  </a:txBody>
                  <a:tcPr marT="91425" marB="91425" marR="91425" marL="91425"/>
                </a:tc>
              </a:tr>
              <a:tr h="1671625">
                <a:tc>
                  <a:txBody>
                    <a:bodyPr/>
                    <a:lstStyle/>
                    <a:p>
                      <a:pPr indent="0" lvl="0" marL="0" rtl="0" algn="l">
                        <a:spcBef>
                          <a:spcPts val="0"/>
                        </a:spcBef>
                        <a:spcAft>
                          <a:spcPts val="0"/>
                        </a:spcAft>
                        <a:buNone/>
                      </a:pPr>
                      <a:r>
                        <a:rPr lang="en"/>
                        <a:t>25 of the columns are for the sea/ocean sea level changes</a:t>
                      </a:r>
                      <a:endParaRPr/>
                    </a:p>
                    <a:p>
                      <a:pPr indent="0" lvl="0" marL="0" rtl="0" algn="l">
                        <a:spcBef>
                          <a:spcPts val="0"/>
                        </a:spcBef>
                        <a:spcAft>
                          <a:spcPts val="0"/>
                        </a:spcAft>
                        <a:buNone/>
                      </a:pPr>
                      <a:r>
                        <a:rPr lang="en"/>
                        <a:t>30 of the columns are for the surface temperatures.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columns will be condensed down to 1 column each. 1 will be an average for the closest sea level changes, and 1 will be the surface temperature for that specific country.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86" name="Google Shape;86;p17"/>
          <p:cNvSpPr txBox="1"/>
          <p:nvPr>
            <p:ph idx="1" type="body"/>
          </p:nvPr>
        </p:nvSpPr>
        <p:spPr>
          <a:xfrm>
            <a:off x="311700" y="1152475"/>
            <a:ext cx="8520600" cy="37449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Char char="●"/>
            </a:pPr>
            <a:r>
              <a:rPr lang="en" sz="1600">
                <a:solidFill>
                  <a:schemeClr val="dk1"/>
                </a:solidFill>
              </a:rPr>
              <a:t>We first had to cut down the data sets so that they only were the years that they shared (earliest 1963, common: 1992-2020).</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Filtering by ‘world’ column value.</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Pivot the data sets so that the rows were years and the columns represented the required metrics and for some datasets the cell values was the mean average for that year.</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Combined all 6 of the datasets to make one completed set.</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This left us with 30 row entries. </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Expanded the dataset by filtering for the top 30 countries by “Total Natural Disaster”.</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rPr>
              <a:t>Will train on the countries and then try to estimate the global total per year.</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07625"/>
            <a:ext cx="8520600" cy="459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000"/>
              <a:t>E</a:t>
            </a:r>
            <a:r>
              <a:rPr lang="en" sz="4000"/>
              <a:t>DA Visualizations.</a:t>
            </a:r>
            <a:endParaRPr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just">
              <a:spcBef>
                <a:spcPts val="0"/>
              </a:spcBef>
              <a:spcAft>
                <a:spcPts val="0"/>
              </a:spcAft>
              <a:buNone/>
            </a:pPr>
            <a:r>
              <a:rPr b="1" lang="en" sz="1700">
                <a:solidFill>
                  <a:srgbClr val="FF0000"/>
                </a:solidFill>
                <a:highlight>
                  <a:schemeClr val="lt1"/>
                </a:highlight>
                <a:latin typeface="Times New Roman"/>
                <a:ea typeface="Times New Roman"/>
                <a:cs typeface="Times New Roman"/>
                <a:sym typeface="Times New Roman"/>
              </a:rPr>
              <a:t>Note:</a:t>
            </a:r>
            <a:r>
              <a:rPr lang="en" sz="1600">
                <a:solidFill>
                  <a:srgbClr val="FF0000"/>
                </a:solidFill>
                <a:highlight>
                  <a:schemeClr val="lt1"/>
                </a:highlight>
                <a:latin typeface="Times New Roman"/>
                <a:ea typeface="Times New Roman"/>
                <a:cs typeface="Times New Roman"/>
                <a:sym typeface="Times New Roman"/>
              </a:rPr>
              <a:t> </a:t>
            </a:r>
            <a:r>
              <a:rPr lang="en" sz="1600">
                <a:latin typeface="Times New Roman"/>
                <a:ea typeface="Times New Roman"/>
                <a:cs typeface="Times New Roman"/>
                <a:sym typeface="Times New Roman"/>
              </a:rPr>
              <a:t>It has been performed on jupyter notebook as well as R. Our end aim is to submit a RShiny </a:t>
            </a:r>
            <a:r>
              <a:rPr lang="en" sz="1600">
                <a:latin typeface="Times New Roman"/>
                <a:ea typeface="Times New Roman"/>
                <a:cs typeface="Times New Roman"/>
                <a:sym typeface="Times New Roman"/>
              </a:rPr>
              <a:t>web app</a:t>
            </a:r>
            <a:r>
              <a:rPr lang="en" sz="1600">
                <a:latin typeface="Times New Roman"/>
                <a:ea typeface="Times New Roman"/>
                <a:cs typeface="Times New Roman"/>
                <a:sym typeface="Times New Roman"/>
              </a:rPr>
              <a:t> for </a:t>
            </a:r>
            <a:r>
              <a:rPr lang="en" sz="1600">
                <a:latin typeface="Times New Roman"/>
                <a:ea typeface="Times New Roman"/>
                <a:cs typeface="Times New Roman"/>
                <a:sym typeface="Times New Roman"/>
              </a:rPr>
              <a:t>visualisations of all datasets (already developed, enhancement of visualisations is work in progress)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92" name="Google Shape;92;p18"/>
          <p:cNvSpPr txBox="1"/>
          <p:nvPr/>
        </p:nvSpPr>
        <p:spPr>
          <a:xfrm>
            <a:off x="6303025" y="4526400"/>
            <a:ext cx="2610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Graphs on this page are from: </a:t>
            </a:r>
            <a:r>
              <a:rPr lang="en" sz="1000">
                <a:solidFill>
                  <a:schemeClr val="dk2"/>
                </a:solidFill>
              </a:rPr>
              <a:t>https://climatedata.imf.org/pages/climatechange-</a:t>
            </a:r>
            <a:r>
              <a:rPr lang="en" sz="1000">
                <a:solidFill>
                  <a:schemeClr val="dk2"/>
                </a:solidFill>
              </a:rPr>
              <a:t>data</a:t>
            </a:r>
            <a:endParaRPr sz="1000">
              <a:solidFill>
                <a:schemeClr val="dk2"/>
              </a:solidFill>
            </a:endParaRPr>
          </a:p>
        </p:txBody>
      </p:sp>
      <p:pic>
        <p:nvPicPr>
          <p:cNvPr id="93" name="Google Shape;93;p18"/>
          <p:cNvPicPr preferRelativeResize="0"/>
          <p:nvPr/>
        </p:nvPicPr>
        <p:blipFill>
          <a:blip r:embed="rId3">
            <a:alphaModFix/>
          </a:blip>
          <a:stretch>
            <a:fillRect/>
          </a:stretch>
        </p:blipFill>
        <p:spPr>
          <a:xfrm>
            <a:off x="6218625" y="2463925"/>
            <a:ext cx="2779700" cy="1103135"/>
          </a:xfrm>
          <a:prstGeom prst="rect">
            <a:avLst/>
          </a:prstGeom>
          <a:noFill/>
          <a:ln>
            <a:noFill/>
          </a:ln>
        </p:spPr>
      </p:pic>
      <p:pic>
        <p:nvPicPr>
          <p:cNvPr id="94" name="Google Shape;94;p18"/>
          <p:cNvPicPr preferRelativeResize="0"/>
          <p:nvPr/>
        </p:nvPicPr>
        <p:blipFill>
          <a:blip r:embed="rId4">
            <a:alphaModFix/>
          </a:blip>
          <a:stretch>
            <a:fillRect/>
          </a:stretch>
        </p:blipFill>
        <p:spPr>
          <a:xfrm>
            <a:off x="2947125" y="1326967"/>
            <a:ext cx="3257951" cy="1136958"/>
          </a:xfrm>
          <a:prstGeom prst="rect">
            <a:avLst/>
          </a:prstGeom>
          <a:noFill/>
          <a:ln>
            <a:noFill/>
          </a:ln>
        </p:spPr>
      </p:pic>
      <p:pic>
        <p:nvPicPr>
          <p:cNvPr id="95" name="Google Shape;95;p18"/>
          <p:cNvPicPr preferRelativeResize="0"/>
          <p:nvPr/>
        </p:nvPicPr>
        <p:blipFill>
          <a:blip r:embed="rId5">
            <a:alphaModFix/>
          </a:blip>
          <a:stretch>
            <a:fillRect/>
          </a:stretch>
        </p:blipFill>
        <p:spPr>
          <a:xfrm>
            <a:off x="167426" y="2463913"/>
            <a:ext cx="2779699" cy="538849"/>
          </a:xfrm>
          <a:prstGeom prst="rect">
            <a:avLst/>
          </a:prstGeom>
          <a:noFill/>
          <a:ln>
            <a:noFill/>
          </a:ln>
        </p:spPr>
      </p:pic>
      <p:pic>
        <p:nvPicPr>
          <p:cNvPr id="96" name="Google Shape;96;p18"/>
          <p:cNvPicPr preferRelativeResize="0"/>
          <p:nvPr/>
        </p:nvPicPr>
        <p:blipFill>
          <a:blip r:embed="rId6">
            <a:alphaModFix/>
          </a:blip>
          <a:stretch>
            <a:fillRect/>
          </a:stretch>
        </p:blipFill>
        <p:spPr>
          <a:xfrm>
            <a:off x="167425" y="3002750"/>
            <a:ext cx="2779699" cy="5578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545050" y="1017725"/>
            <a:ext cx="7815550" cy="3802150"/>
          </a:xfrm>
          <a:prstGeom prst="rect">
            <a:avLst/>
          </a:prstGeom>
          <a:noFill/>
          <a:ln>
            <a:noFill/>
          </a:ln>
        </p:spPr>
      </p:pic>
      <p:sp>
        <p:nvSpPr>
          <p:cNvPr id="102" name="Google Shape;102;p19"/>
          <p:cNvSpPr txBox="1"/>
          <p:nvPr/>
        </p:nvSpPr>
        <p:spPr>
          <a:xfrm>
            <a:off x="170475" y="342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CO Concentrations.</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084775" y="1125290"/>
            <a:ext cx="7040375" cy="3655075"/>
          </a:xfrm>
          <a:prstGeom prst="rect">
            <a:avLst/>
          </a:prstGeom>
          <a:noFill/>
          <a:ln>
            <a:noFill/>
          </a:ln>
        </p:spPr>
      </p:pic>
      <p:sp>
        <p:nvSpPr>
          <p:cNvPr id="108" name="Google Shape;108;p20"/>
          <p:cNvSpPr txBox="1"/>
          <p:nvPr/>
        </p:nvSpPr>
        <p:spPr>
          <a:xfrm>
            <a:off x="181925" y="310375"/>
            <a:ext cx="537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Surface Temperature Change.</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160525" y="256875"/>
            <a:ext cx="746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Relationship between Forest area and Carbon Stocks.</a:t>
            </a:r>
            <a:endParaRPr sz="2000">
              <a:solidFill>
                <a:schemeClr val="dk1"/>
              </a:solidFill>
            </a:endParaRPr>
          </a:p>
        </p:txBody>
      </p:sp>
      <p:pic>
        <p:nvPicPr>
          <p:cNvPr id="114" name="Google Shape;114;p21"/>
          <p:cNvPicPr preferRelativeResize="0"/>
          <p:nvPr/>
        </p:nvPicPr>
        <p:blipFill rotWithShape="1">
          <a:blip r:embed="rId3">
            <a:alphaModFix/>
          </a:blip>
          <a:srcRect b="0" l="0" r="0" t="5820"/>
          <a:stretch/>
        </p:blipFill>
        <p:spPr>
          <a:xfrm>
            <a:off x="152400" y="946075"/>
            <a:ext cx="8803775" cy="404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